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62" r:id="rId4"/>
    <p:sldId id="270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1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76" autoAdjust="0"/>
    <p:restoredTop sz="94660"/>
  </p:normalViewPr>
  <p:slideViewPr>
    <p:cSldViewPr snapToGrid="0">
      <p:cViewPr varScale="1">
        <p:scale>
          <a:sx n="180" d="100"/>
          <a:sy n="180" d="100"/>
        </p:scale>
        <p:origin x="19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B5D6B-5376-8049-9632-A38A77C71489}" type="datetimeFigureOut">
              <a:rPr lang="en-US" smtClean="0"/>
              <a:t>3/25/21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518B7-42BF-CB4E-B445-D14CCCBA0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52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Owned by </a:t>
            </a:r>
            <a:r>
              <a:rPr lang="en-US" dirty="0" err="1"/>
              <a:t>Assa</a:t>
            </a:r>
            <a:r>
              <a:rPr lang="en-US" dirty="0"/>
              <a:t> Abloy one of the largest lock manufacturers in the world</a:t>
            </a:r>
          </a:p>
          <a:p>
            <a:r>
              <a:rPr lang="en-US" dirty="0"/>
              <a:t>2)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518B7-42BF-CB4E-B445-D14CCCBA0C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40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1)Schlage or Kwikset Key Way</a:t>
            </a:r>
          </a:p>
          <a:p>
            <a:r>
              <a:rPr lang="en-US" dirty="0"/>
              <a:t>2) Black and Satin Brass at price point</a:t>
            </a:r>
          </a:p>
          <a:p>
            <a:r>
              <a:rPr lang="en-US" dirty="0"/>
              <a:t>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518B7-42BF-CB4E-B445-D14CCCBA0C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6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518B7-42BF-CB4E-B445-D14CCCBA0C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09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1)Electronic Interconnect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518B7-42BF-CB4E-B445-D14CCCBA0C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76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216D8-D432-4DBD-B21D-15392C247096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B480-683D-4071-9BB4-5DD3BB85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68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216D8-D432-4DBD-B21D-15392C247096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B480-683D-4071-9BB4-5DD3BB85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0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216D8-D432-4DBD-B21D-15392C247096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B480-683D-4071-9BB4-5DD3BB85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01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216D8-D432-4DBD-B21D-15392C247096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B480-683D-4071-9BB4-5DD3BB85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17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216D8-D432-4DBD-B21D-15392C247096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B480-683D-4071-9BB4-5DD3BB85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6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216D8-D432-4DBD-B21D-15392C247096}" type="datetimeFigureOut">
              <a:rPr lang="en-US" smtClean="0"/>
              <a:t>3/25/21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B480-683D-4071-9BB4-5DD3BB85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71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216D8-D432-4DBD-B21D-15392C247096}" type="datetimeFigureOut">
              <a:rPr lang="en-US" smtClean="0"/>
              <a:t>3/25/21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B480-683D-4071-9BB4-5DD3BB85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60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216D8-D432-4DBD-B21D-15392C247096}" type="datetimeFigureOut">
              <a:rPr lang="en-US" smtClean="0"/>
              <a:t>3/25/21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B480-683D-4071-9BB4-5DD3BB85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69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216D8-D432-4DBD-B21D-15392C247096}" type="datetimeFigureOut">
              <a:rPr lang="en-US" smtClean="0"/>
              <a:t>3/25/21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B480-683D-4071-9BB4-5DD3BB85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3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216D8-D432-4DBD-B21D-15392C247096}" type="datetimeFigureOut">
              <a:rPr lang="en-US" smtClean="0"/>
              <a:t>3/25/21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B480-683D-4071-9BB4-5DD3BB85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1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216D8-D432-4DBD-B21D-15392C247096}" type="datetimeFigureOut">
              <a:rPr lang="en-US" smtClean="0"/>
              <a:t>3/25/21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5B480-683D-4071-9BB4-5DD3BB85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4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216D8-D432-4DBD-B21D-15392C247096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5B480-683D-4071-9BB4-5DD3BB85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1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onshoresales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hyperlink" Target="https://www.onshoresales.com/precision-frameworks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12" Type="http://schemas.openxmlformats.org/officeDocument/2006/relationships/hyperlink" Target="20190306_145201_101.mp4" TargetMode="External"/><Relationship Id="rId2" Type="http://schemas.openxmlformats.org/officeDocument/2006/relationships/hyperlink" Target="https://www.onshoresales.com/dimplex.html" TargetMode="Externa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hyperlink" Target="20190306_145127_487.mp4" TargetMode="External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hyperlink" Target="optimyst_installations_final_774.mp4" TargetMode="External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Relationship Id="rId1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.png"/><Relationship Id="rId7" Type="http://schemas.openxmlformats.org/officeDocument/2006/relationships/image" Target="../media/image83.png"/><Relationship Id="rId2" Type="http://schemas.openxmlformats.org/officeDocument/2006/relationships/hyperlink" Target="https://www.onshoresales.com/dimplex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.png"/><Relationship Id="rId7" Type="http://schemas.openxmlformats.org/officeDocument/2006/relationships/image" Target="../media/image89.png"/><Relationship Id="rId2" Type="http://schemas.openxmlformats.org/officeDocument/2006/relationships/hyperlink" Target="https://www.onshoresales.com/ph-door-decor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hyperlink" Target="https://www.onshoresales.com/emtek.html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hyperlink" Target="emtek_kbis_2021_v12_hd%20(2).mp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onshoresales.com/yale-expressions-series.html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www.onshoresales.com/yale-residential.html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hyperlink" Target="https://www.onshoresales.com/moen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jp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hyperlink" Target="https://www.onshoresales.com/jensen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hyperlink" Target="https://www.onshoresales.com/closetmaid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jp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2" Type="http://schemas.openxmlformats.org/officeDocument/2006/relationships/hyperlink" Target="https://www.onshoresales.com/ezconcept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6778" y="0"/>
            <a:ext cx="10091352" cy="1038612"/>
          </a:xfrm>
        </p:spPr>
        <p:txBody>
          <a:bodyPr>
            <a:normAutofit/>
          </a:bodyPr>
          <a:lstStyle/>
          <a:p>
            <a:r>
              <a:rPr lang="en-US" sz="3100" b="1" cap="all" dirty="0"/>
              <a:t>OSM PROUDLY REPRESENTS THESE FINE MANUFACTURERS:</a:t>
            </a:r>
            <a:r>
              <a:rPr lang="en-US" dirty="0"/>
              <a:t> </a:t>
            </a:r>
          </a:p>
        </p:txBody>
      </p:sp>
      <p:pic>
        <p:nvPicPr>
          <p:cNvPr id="1034" name="Picture 10" descr="Onshore Sales &amp; Marketing, Inc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52" y="5756007"/>
            <a:ext cx="2218424" cy="99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227" y="1184788"/>
            <a:ext cx="4729163" cy="541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19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28612"/>
            <a:ext cx="6676103" cy="809625"/>
          </a:xfrm>
        </p:spPr>
        <p:txBody>
          <a:bodyPr>
            <a:normAutofit fontScale="90000"/>
          </a:bodyPr>
          <a:lstStyle/>
          <a:p>
            <a:r>
              <a:rPr lang="en-US" dirty="0"/>
              <a:t>Precision Frameworks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72219" y="3429000"/>
            <a:ext cx="2089311" cy="199526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LED Mirrors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Specialty Mirrors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Framed Mirrors</a:t>
            </a:r>
          </a:p>
        </p:txBody>
      </p:sp>
      <p:pic>
        <p:nvPicPr>
          <p:cNvPr id="1034" name="Picture 10" descr="Onshore Sales &amp; Marketing, Inc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52" y="5756007"/>
            <a:ext cx="2218424" cy="99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wall, indoor, window, table&#10;&#10;Description automatically generated">
            <a:extLst>
              <a:ext uri="{FF2B5EF4-FFF2-40B4-BE49-F238E27FC236}">
                <a16:creationId xmlns:a16="http://schemas.microsoft.com/office/drawing/2014/main" id="{18FFC55A-B854-4D4F-852F-08214060C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57" y="2074487"/>
            <a:ext cx="1543803" cy="2043270"/>
          </a:xfrm>
          <a:prstGeom prst="rect">
            <a:avLst/>
          </a:prstGeom>
        </p:spPr>
      </p:pic>
      <p:pic>
        <p:nvPicPr>
          <p:cNvPr id="7" name="Picture 6" descr="A mirror on a wall&#10;&#10;Description automatically generated with medium confidence">
            <a:extLst>
              <a:ext uri="{FF2B5EF4-FFF2-40B4-BE49-F238E27FC236}">
                <a16:creationId xmlns:a16="http://schemas.microsoft.com/office/drawing/2014/main" id="{56603A20-7052-CB40-BDD5-1BEB05084A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99" y="1138237"/>
            <a:ext cx="1581514" cy="2043270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0281895-0D76-A349-8AC1-5EDBE5DF0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99" y="4117757"/>
            <a:ext cx="1581514" cy="2133641"/>
          </a:xfrm>
          <a:prstGeom prst="rect">
            <a:avLst/>
          </a:prstGeom>
        </p:spPr>
      </p:pic>
      <p:pic>
        <p:nvPicPr>
          <p:cNvPr id="13" name="Picture 12" descr="A picture containing text, screenshot, monitor, picture frame&#10;&#10;Description automatically generated">
            <a:extLst>
              <a:ext uri="{FF2B5EF4-FFF2-40B4-BE49-F238E27FC236}">
                <a16:creationId xmlns:a16="http://schemas.microsoft.com/office/drawing/2014/main" id="{67EB22F6-7EF6-F340-AB65-A596479173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812" y="1138237"/>
            <a:ext cx="1525365" cy="2423739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F0E54307-94A9-7345-89D1-775D8DD51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55" y="1138237"/>
            <a:ext cx="4082229" cy="2662959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746CDFC0-61D1-2A49-A127-68107E43EE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045" y="277703"/>
            <a:ext cx="2385536" cy="2686711"/>
          </a:xfrm>
          <a:prstGeom prst="rect">
            <a:avLst/>
          </a:prstGeom>
        </p:spPr>
      </p:pic>
      <p:pic>
        <p:nvPicPr>
          <p:cNvPr id="21" name="Picture 20" descr="A mirror above a sink&#10;&#10;Description automatically generated with low confidence">
            <a:extLst>
              <a:ext uri="{FF2B5EF4-FFF2-40B4-BE49-F238E27FC236}">
                <a16:creationId xmlns:a16="http://schemas.microsoft.com/office/drawing/2014/main" id="{866A01FE-5F15-9544-91DB-A91FD1137C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58" y="4151944"/>
            <a:ext cx="2935712" cy="1829700"/>
          </a:xfrm>
          <a:prstGeom prst="rect">
            <a:avLst/>
          </a:prstGeom>
        </p:spPr>
      </p:pic>
      <p:pic>
        <p:nvPicPr>
          <p:cNvPr id="25" name="Picture 24" descr="A picture containing indoor, wall, cabinet, kitchen&#10;&#10;Description automatically generated">
            <a:extLst>
              <a:ext uri="{FF2B5EF4-FFF2-40B4-BE49-F238E27FC236}">
                <a16:creationId xmlns:a16="http://schemas.microsoft.com/office/drawing/2014/main" id="{55E02540-D05E-FD48-AD43-63BB993E7A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15" y="4242478"/>
            <a:ext cx="3502722" cy="173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06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28612"/>
            <a:ext cx="3876675" cy="809625"/>
          </a:xfrm>
        </p:spPr>
        <p:txBody>
          <a:bodyPr>
            <a:normAutofit fontScale="90000"/>
          </a:bodyPr>
          <a:lstStyle/>
          <a:p>
            <a:r>
              <a:rPr lang="en-US" dirty="0"/>
              <a:t>Dimplex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9539" y="2284976"/>
            <a:ext cx="2218425" cy="39560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XLF-50”,60”,74”, &amp; 100”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XLF installs into 2x6 or 2x4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 err="1"/>
              <a:t>Optimyst</a:t>
            </a:r>
            <a:r>
              <a:rPr lang="en-US" sz="1700" dirty="0"/>
              <a:t>- Water Vapor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 err="1"/>
              <a:t>Revillusion</a:t>
            </a:r>
            <a:r>
              <a:rPr lang="en-US" sz="1700" dirty="0"/>
              <a:t>-Concrete or Herringbone 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34" name="Picture 10" descr="Onshore Sales &amp; Marketing, Inc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52" y="5756007"/>
            <a:ext cx="2218424" cy="99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5B356221-4CE7-C642-B96A-B0EC4E0A6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488" y="232808"/>
            <a:ext cx="2617400" cy="1524310"/>
          </a:xfrm>
          <a:prstGeom prst="rect">
            <a:avLst/>
          </a:prstGeom>
        </p:spPr>
      </p:pic>
      <p:pic>
        <p:nvPicPr>
          <p:cNvPr id="7" name="Picture 6" descr="A living room with a fireplace&#10;&#10;Description automatically generated with medium confidence">
            <a:extLst>
              <a:ext uri="{FF2B5EF4-FFF2-40B4-BE49-F238E27FC236}">
                <a16:creationId xmlns:a16="http://schemas.microsoft.com/office/drawing/2014/main" id="{D7011DF6-E351-8B4B-8D31-94D15ED92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95" y="3185252"/>
            <a:ext cx="2792896" cy="1484196"/>
          </a:xfrm>
          <a:prstGeom prst="rect">
            <a:avLst/>
          </a:prstGeom>
        </p:spPr>
      </p:pic>
      <p:pic>
        <p:nvPicPr>
          <p:cNvPr id="9" name="Picture 8" descr="A fireplace in a room&#10;&#10;Description automatically generated with medium confidence">
            <a:hlinkClick r:id="rId6"/>
            <a:extLst>
              <a:ext uri="{FF2B5EF4-FFF2-40B4-BE49-F238E27FC236}">
                <a16:creationId xmlns:a16="http://schemas.microsoft.com/office/drawing/2014/main" id="{6885CC94-CFB4-7C49-AE9D-25C1D2E72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95" y="4669448"/>
            <a:ext cx="2792896" cy="1419012"/>
          </a:xfrm>
          <a:prstGeom prst="rect">
            <a:avLst/>
          </a:prstGeom>
        </p:spPr>
      </p:pic>
      <p:pic>
        <p:nvPicPr>
          <p:cNvPr id="11" name="Picture 10" descr="A piano in a room&#10;&#10;Description automatically generated with medium confidence">
            <a:extLst>
              <a:ext uri="{FF2B5EF4-FFF2-40B4-BE49-F238E27FC236}">
                <a16:creationId xmlns:a16="http://schemas.microsoft.com/office/drawing/2014/main" id="{A7BCB6ED-C662-944C-B0DB-AF262AD0C9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9" y="1147550"/>
            <a:ext cx="3459782" cy="2281450"/>
          </a:xfrm>
          <a:prstGeom prst="rect">
            <a:avLst/>
          </a:prstGeom>
        </p:spPr>
      </p:pic>
      <p:pic>
        <p:nvPicPr>
          <p:cNvPr id="13" name="Picture 12" descr="A picture containing indoor, person, fireplace, cluttered&#10;&#10;Description automatically generated">
            <a:extLst>
              <a:ext uri="{FF2B5EF4-FFF2-40B4-BE49-F238E27FC236}">
                <a16:creationId xmlns:a16="http://schemas.microsoft.com/office/drawing/2014/main" id="{4F3A0698-4C1C-0640-B58E-E1F4836874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803" y="1757118"/>
            <a:ext cx="2201224" cy="2231309"/>
          </a:xfrm>
          <a:prstGeom prst="rect">
            <a:avLst/>
          </a:prstGeom>
        </p:spPr>
      </p:pic>
      <p:pic>
        <p:nvPicPr>
          <p:cNvPr id="15" name="Picture 14" descr="A picture containing indoor, wall, living, room&#10;&#10;Description automatically generated">
            <a:extLst>
              <a:ext uri="{FF2B5EF4-FFF2-40B4-BE49-F238E27FC236}">
                <a16:creationId xmlns:a16="http://schemas.microsoft.com/office/drawing/2014/main" id="{5007D9F2-90A6-C440-8688-FD0E1F4C0B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072" y="1269837"/>
            <a:ext cx="1534338" cy="1915415"/>
          </a:xfrm>
          <a:prstGeom prst="rect">
            <a:avLst/>
          </a:prstGeom>
        </p:spPr>
      </p:pic>
      <p:pic>
        <p:nvPicPr>
          <p:cNvPr id="17" name="Picture 16" descr="A picture containing fireplace, fire, indoor, living&#10;&#10;Description automatically generated">
            <a:extLst>
              <a:ext uri="{FF2B5EF4-FFF2-40B4-BE49-F238E27FC236}">
                <a16:creationId xmlns:a16="http://schemas.microsoft.com/office/drawing/2014/main" id="{1639471E-BBBE-8E4B-A64A-FED2D53189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75" y="3440488"/>
            <a:ext cx="2341620" cy="1950514"/>
          </a:xfrm>
          <a:prstGeom prst="rect">
            <a:avLst/>
          </a:prstGeom>
        </p:spPr>
      </p:pic>
      <p:pic>
        <p:nvPicPr>
          <p:cNvPr id="19" name="Picture 18" descr="A picture containing living, fireplace, indoor, floor&#10;&#10;Description automatically generated">
            <a:hlinkClick r:id="rId12"/>
            <a:extLst>
              <a:ext uri="{FF2B5EF4-FFF2-40B4-BE49-F238E27FC236}">
                <a16:creationId xmlns:a16="http://schemas.microsoft.com/office/drawing/2014/main" id="{8C734E6D-AAA6-4B4C-8041-65BD14311B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96" y="3417512"/>
            <a:ext cx="2436890" cy="2070855"/>
          </a:xfrm>
          <a:prstGeom prst="rect">
            <a:avLst/>
          </a:prstGeom>
        </p:spPr>
      </p:pic>
      <p:pic>
        <p:nvPicPr>
          <p:cNvPr id="21" name="Picture 20" descr="A picture containing nature, fireplace&#10;&#10;Description automatically generated">
            <a:extLst>
              <a:ext uri="{FF2B5EF4-FFF2-40B4-BE49-F238E27FC236}">
                <a16:creationId xmlns:a16="http://schemas.microsoft.com/office/drawing/2014/main" id="{376EB80A-DE98-944A-BEB3-D504B68C7A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888" y="226929"/>
            <a:ext cx="1298672" cy="977765"/>
          </a:xfrm>
          <a:prstGeom prst="rect">
            <a:avLst/>
          </a:prstGeom>
        </p:spPr>
      </p:pic>
      <p:pic>
        <p:nvPicPr>
          <p:cNvPr id="23" name="Picture 22" descr="A picture containing indoor, fireplace, shelf, area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FA5AA84D-1E86-6042-A57C-0A67EDA3E0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10" y="111211"/>
            <a:ext cx="3379555" cy="18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98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28612"/>
            <a:ext cx="4987413" cy="809625"/>
          </a:xfrm>
        </p:spPr>
        <p:txBody>
          <a:bodyPr>
            <a:normAutofit fontScale="90000"/>
          </a:bodyPr>
          <a:lstStyle/>
          <a:p>
            <a:r>
              <a:rPr lang="en-US" dirty="0"/>
              <a:t>Dimplex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45721" y="1580852"/>
            <a:ext cx="2111455" cy="39560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New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Ignite XL Bold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Multi-fire SL</a:t>
            </a:r>
          </a:p>
        </p:txBody>
      </p:sp>
      <p:pic>
        <p:nvPicPr>
          <p:cNvPr id="1034" name="Picture 10" descr="Onshore Sales &amp; Marketing, Inc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52" y="5756007"/>
            <a:ext cx="2218424" cy="99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monitor, electronics&#10;&#10;Description automatically generated">
            <a:extLst>
              <a:ext uri="{FF2B5EF4-FFF2-40B4-BE49-F238E27FC236}">
                <a16:creationId xmlns:a16="http://schemas.microsoft.com/office/drawing/2014/main" id="{5F3AE084-9813-BC4B-BAF8-268DF586C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776" y="552008"/>
            <a:ext cx="3001324" cy="2198065"/>
          </a:xfrm>
          <a:prstGeom prst="rect">
            <a:avLst/>
          </a:prstGeom>
        </p:spPr>
      </p:pic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7D8083F1-7066-4542-9B06-ED59909B0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47" y="2614158"/>
            <a:ext cx="2372416" cy="2378643"/>
          </a:xfrm>
          <a:prstGeom prst="rect">
            <a:avLst/>
          </a:prstGeom>
        </p:spPr>
      </p:pic>
      <p:pic>
        <p:nvPicPr>
          <p:cNvPr id="9" name="Picture 8" descr="A picture containing indoor, window, orange, dining table&#10;&#10;Description automatically generated">
            <a:extLst>
              <a:ext uri="{FF2B5EF4-FFF2-40B4-BE49-F238E27FC236}">
                <a16:creationId xmlns:a16="http://schemas.microsoft.com/office/drawing/2014/main" id="{6EE7413F-05ED-2D4D-A642-918A119871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3" y="3221560"/>
            <a:ext cx="4115923" cy="1394806"/>
          </a:xfrm>
          <a:prstGeom prst="rect">
            <a:avLst/>
          </a:prstGeom>
        </p:spPr>
      </p:pic>
      <p:pic>
        <p:nvPicPr>
          <p:cNvPr id="13" name="Picture 12" descr="A picture containing window, indoor, fireplace, building&#10;&#10;Description automatically generated">
            <a:extLst>
              <a:ext uri="{FF2B5EF4-FFF2-40B4-BE49-F238E27FC236}">
                <a16:creationId xmlns:a16="http://schemas.microsoft.com/office/drawing/2014/main" id="{3D3DB45F-2A32-724F-8415-15597B208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0" y="1110670"/>
            <a:ext cx="4396130" cy="2110890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0A034B1-3D44-CD44-9630-E479D32812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05" y="2614158"/>
            <a:ext cx="3275787" cy="3598752"/>
          </a:xfrm>
          <a:prstGeom prst="rect">
            <a:avLst/>
          </a:prstGeom>
        </p:spPr>
      </p:pic>
      <p:pic>
        <p:nvPicPr>
          <p:cNvPr id="18" name="Picture 17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B8496CBC-0C26-814F-A8F9-48BE2CD6A4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4" y="4753975"/>
            <a:ext cx="3275787" cy="132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20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28612"/>
            <a:ext cx="4987413" cy="809625"/>
          </a:xfrm>
        </p:spPr>
        <p:txBody>
          <a:bodyPr>
            <a:normAutofit fontScale="90000"/>
          </a:bodyPr>
          <a:lstStyle/>
          <a:p>
            <a:r>
              <a:rPr lang="en-US" dirty="0"/>
              <a:t>PH Door Decor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9072" y="1706505"/>
            <a:ext cx="2289680" cy="3956050"/>
          </a:xfrm>
        </p:spPr>
        <p:txBody>
          <a:bodyPr>
            <a:normAutofit/>
          </a:bodyPr>
          <a:lstStyle/>
          <a:p>
            <a:r>
              <a:rPr lang="en-US" sz="1600" dirty="0"/>
              <a:t>Decorative Garage Door, Gate, Shutter &amp; Entry Door Hardware.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Clavos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Straps Hinges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Grills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Speakeasys</a:t>
            </a:r>
          </a:p>
        </p:txBody>
      </p:sp>
      <p:pic>
        <p:nvPicPr>
          <p:cNvPr id="1034" name="Picture 10" descr="Onshore Sales &amp; Marketing, Inc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52" y="5756007"/>
            <a:ext cx="2218424" cy="99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window, building&#10;&#10;Description automatically generated">
            <a:extLst>
              <a:ext uri="{FF2B5EF4-FFF2-40B4-BE49-F238E27FC236}">
                <a16:creationId xmlns:a16="http://schemas.microsoft.com/office/drawing/2014/main" id="{66D606A1-1A75-7C44-9A1B-10EB812A9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729" y="3074213"/>
            <a:ext cx="2409184" cy="2057400"/>
          </a:xfrm>
          <a:prstGeom prst="rect">
            <a:avLst/>
          </a:prstGeom>
        </p:spPr>
      </p:pic>
      <p:pic>
        <p:nvPicPr>
          <p:cNvPr id="7" name="Picture 6" descr="A picture containing door, wardrobe&#10;&#10;Description automatically generated">
            <a:extLst>
              <a:ext uri="{FF2B5EF4-FFF2-40B4-BE49-F238E27FC236}">
                <a16:creationId xmlns:a16="http://schemas.microsoft.com/office/drawing/2014/main" id="{D0C09F69-59A8-DD45-A656-CB47633B7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29" y="1138237"/>
            <a:ext cx="2710367" cy="1935976"/>
          </a:xfrm>
          <a:prstGeom prst="rect">
            <a:avLst/>
          </a:prstGeom>
        </p:spPr>
      </p:pic>
      <p:pic>
        <p:nvPicPr>
          <p:cNvPr id="9" name="Picture 8" descr="A wooden door with a cross on it&#10;&#10;Description automatically generated with medium confidence">
            <a:extLst>
              <a:ext uri="{FF2B5EF4-FFF2-40B4-BE49-F238E27FC236}">
                <a16:creationId xmlns:a16="http://schemas.microsoft.com/office/drawing/2014/main" id="{36F49EA3-AD83-A042-B066-4E9A5B294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9" y="3074213"/>
            <a:ext cx="1625600" cy="2057400"/>
          </a:xfrm>
          <a:prstGeom prst="rect">
            <a:avLst/>
          </a:prstGeom>
        </p:spPr>
      </p:pic>
      <p:pic>
        <p:nvPicPr>
          <p:cNvPr id="14" name="Picture 13" descr="A picture containing building, house&#10;&#10;Description automatically generated">
            <a:extLst>
              <a:ext uri="{FF2B5EF4-FFF2-40B4-BE49-F238E27FC236}">
                <a16:creationId xmlns:a16="http://schemas.microsoft.com/office/drawing/2014/main" id="{F04E08E5-8303-4E41-B94E-E78E71E19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896" y="1138237"/>
            <a:ext cx="2877802" cy="1935976"/>
          </a:xfrm>
          <a:prstGeom prst="rect">
            <a:avLst/>
          </a:prstGeom>
        </p:spPr>
      </p:pic>
      <p:pic>
        <p:nvPicPr>
          <p:cNvPr id="17" name="Picture 16" descr="A picture containing building, door&#10;&#10;Description automatically generated">
            <a:extLst>
              <a:ext uri="{FF2B5EF4-FFF2-40B4-BE49-F238E27FC236}">
                <a16:creationId xmlns:a16="http://schemas.microsoft.com/office/drawing/2014/main" id="{F079E195-EDE2-6749-ADC2-9CDDAFE87D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56" y="3074213"/>
            <a:ext cx="15875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69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28612"/>
            <a:ext cx="4690459" cy="67310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Emtek</a:t>
            </a:r>
            <a:endParaRPr lang="en-US" dirty="0"/>
          </a:p>
        </p:txBody>
      </p:sp>
      <p:pic>
        <p:nvPicPr>
          <p:cNvPr id="1034" name="Picture 10" descr="Onshore Sales &amp; Marketing, Inc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25" y="5658618"/>
            <a:ext cx="2218424" cy="99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CDB3644B-D100-9640-93AA-5CD08D31E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48" y="1138237"/>
            <a:ext cx="2338592" cy="1773471"/>
          </a:xfrm>
          <a:prstGeom prst="rect">
            <a:avLst/>
          </a:prstGeom>
        </p:spPr>
      </p:pic>
      <p:pic>
        <p:nvPicPr>
          <p:cNvPr id="33" name="Picture 32" descr="A picture containing text, loudspeaker&#10;&#10;Description automatically generated">
            <a:extLst>
              <a:ext uri="{FF2B5EF4-FFF2-40B4-BE49-F238E27FC236}">
                <a16:creationId xmlns:a16="http://schemas.microsoft.com/office/drawing/2014/main" id="{ED114902-85D6-E24D-AB17-9263B99EAA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03" y="2269314"/>
            <a:ext cx="2510346" cy="1820938"/>
          </a:xfrm>
          <a:prstGeom prst="rect">
            <a:avLst/>
          </a:prstGeom>
        </p:spPr>
      </p:pic>
      <p:pic>
        <p:nvPicPr>
          <p:cNvPr id="35" name="Picture 34" descr="A picture containing text, different, electronics, white&#10;&#10;Description automatically generated">
            <a:extLst>
              <a:ext uri="{FF2B5EF4-FFF2-40B4-BE49-F238E27FC236}">
                <a16:creationId xmlns:a16="http://schemas.microsoft.com/office/drawing/2014/main" id="{E70DF7C1-12F1-9044-9380-2A880DC59E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373" y="644598"/>
            <a:ext cx="3632590" cy="1765686"/>
          </a:xfrm>
          <a:prstGeom prst="rect">
            <a:avLst/>
          </a:prstGeom>
        </p:spPr>
      </p:pic>
      <p:pic>
        <p:nvPicPr>
          <p:cNvPr id="38" name="Picture 37" descr="A picture containing indoor, floor, wall&#10;&#10;Description automatically generated">
            <a:extLst>
              <a:ext uri="{FF2B5EF4-FFF2-40B4-BE49-F238E27FC236}">
                <a16:creationId xmlns:a16="http://schemas.microsoft.com/office/drawing/2014/main" id="{83C05D56-71C5-3448-8E9A-256C76E6A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963" y="644598"/>
            <a:ext cx="1465793" cy="2070381"/>
          </a:xfrm>
          <a:prstGeom prst="rect">
            <a:avLst/>
          </a:prstGeom>
        </p:spPr>
      </p:pic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866A1989-3913-834C-BBC4-D25565F86E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40" y="1138237"/>
            <a:ext cx="1792775" cy="1692883"/>
          </a:xfrm>
          <a:prstGeom prst="rect">
            <a:avLst/>
          </a:prstGeom>
        </p:spPr>
      </p:pic>
      <p:pic>
        <p:nvPicPr>
          <p:cNvPr id="48" name="Picture 47" descr="A picture containing wall, indoor, projector, kitchen appliance&#10;&#10;Description automatically generated">
            <a:extLst>
              <a:ext uri="{FF2B5EF4-FFF2-40B4-BE49-F238E27FC236}">
                <a16:creationId xmlns:a16="http://schemas.microsoft.com/office/drawing/2014/main" id="{07983BE3-1900-AE4B-971D-02DCA4A18A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47" y="2835526"/>
            <a:ext cx="3693180" cy="3337842"/>
          </a:xfrm>
          <a:prstGeom prst="rect">
            <a:avLst/>
          </a:prstGeom>
        </p:spPr>
      </p:pic>
      <p:pic>
        <p:nvPicPr>
          <p:cNvPr id="50" name="Picture 49" descr="A picture containing indoor&#10;&#10;Description automatically generated">
            <a:extLst>
              <a:ext uri="{FF2B5EF4-FFF2-40B4-BE49-F238E27FC236}">
                <a16:creationId xmlns:a16="http://schemas.microsoft.com/office/drawing/2014/main" id="{A7C3556E-6464-1B40-8D0F-F7384D44CB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491" y="4070893"/>
            <a:ext cx="2378611" cy="189534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692530E-5FB2-3C42-9EA8-552BF6FA27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148" y="2624595"/>
            <a:ext cx="3019608" cy="1608810"/>
          </a:xfrm>
          <a:prstGeom prst="rect">
            <a:avLst/>
          </a:prstGeom>
        </p:spPr>
      </p:pic>
      <p:pic>
        <p:nvPicPr>
          <p:cNvPr id="58" name="Picture 57" descr="A picture containing indoor, metalware, gear&#10;&#10;Description automatically generated">
            <a:extLst>
              <a:ext uri="{FF2B5EF4-FFF2-40B4-BE49-F238E27FC236}">
                <a16:creationId xmlns:a16="http://schemas.microsoft.com/office/drawing/2014/main" id="{9103D890-1C4B-4D40-A91E-7BDD2AF175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88" y="4072145"/>
            <a:ext cx="2868903" cy="2083116"/>
          </a:xfrm>
          <a:prstGeom prst="rect">
            <a:avLst/>
          </a:prstGeom>
        </p:spPr>
      </p:pic>
      <p:pic>
        <p:nvPicPr>
          <p:cNvPr id="61" name="Picture 60" descr="Text&#10;&#10;Description automatically generated with medium confidence">
            <a:hlinkClick r:id="rId14"/>
            <a:extLst>
              <a:ext uri="{FF2B5EF4-FFF2-40B4-BE49-F238E27FC236}">
                <a16:creationId xmlns:a16="http://schemas.microsoft.com/office/drawing/2014/main" id="{5D0CC642-33CF-7F4A-9357-336A21FD7E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670" y="644598"/>
            <a:ext cx="1485900" cy="673100"/>
          </a:xfrm>
          <a:prstGeom prst="rect">
            <a:avLst/>
          </a:prstGeom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6FE262FD-2CEC-C448-ACC5-3182A3D7B585}"/>
              </a:ext>
            </a:extLst>
          </p:cNvPr>
          <p:cNvSpPr txBox="1"/>
          <p:nvPr/>
        </p:nvSpPr>
        <p:spPr>
          <a:xfrm>
            <a:off x="10323545" y="1447392"/>
            <a:ext cx="17181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Assembled In Los Angeles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Design Focused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Customizable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Quick Leadtime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Variety for Products</a:t>
            </a:r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6843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28612"/>
            <a:ext cx="5193890" cy="809625"/>
          </a:xfrm>
        </p:spPr>
        <p:txBody>
          <a:bodyPr>
            <a:normAutofit fontScale="90000"/>
          </a:bodyPr>
          <a:lstStyle/>
          <a:p>
            <a:r>
              <a:rPr lang="en-US" dirty="0"/>
              <a:t>Yale Expressions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77843" y="2985402"/>
            <a:ext cx="2638854" cy="277060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Local Inventory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Variety of Finishes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Variety of Styles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Quick Leadtime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Competitively Priced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34" name="Picture 10" descr="Onshore Sales &amp; Marketing, Inc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52" y="5756007"/>
            <a:ext cx="2218424" cy="99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12C7EE2-52A0-F648-B686-95BE3FC34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57" y="3232889"/>
            <a:ext cx="2217170" cy="2878856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D4D4E60-F71A-344C-AEE0-1B3F13292A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49" y="1138237"/>
            <a:ext cx="1856058" cy="2408250"/>
          </a:xfrm>
          <a:prstGeom prst="rect">
            <a:avLst/>
          </a:prstGeom>
        </p:spPr>
      </p:pic>
      <p:pic>
        <p:nvPicPr>
          <p:cNvPr id="11" name="Picture 1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B1E7E30-0A23-7348-837A-8363D9FE16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39" y="1005679"/>
            <a:ext cx="1918773" cy="2486634"/>
          </a:xfrm>
          <a:prstGeom prst="rect">
            <a:avLst/>
          </a:prstGeom>
        </p:spPr>
      </p:pic>
      <p:pic>
        <p:nvPicPr>
          <p:cNvPr id="13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A30B3CF-7EEE-F343-802E-C21D40CBAD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392" y="2922272"/>
            <a:ext cx="2249295" cy="2930049"/>
          </a:xfrm>
          <a:prstGeom prst="rect">
            <a:avLst/>
          </a:prstGeom>
        </p:spPr>
      </p:pic>
      <p:pic>
        <p:nvPicPr>
          <p:cNvPr id="19" name="Picture 18" descr="A picture containing wall, indoor, lamp&#10;&#10;Description automatically generated">
            <a:extLst>
              <a:ext uri="{FF2B5EF4-FFF2-40B4-BE49-F238E27FC236}">
                <a16:creationId xmlns:a16="http://schemas.microsoft.com/office/drawing/2014/main" id="{83910306-6B2C-054C-9E6A-D35B4B3421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24" y="1005679"/>
            <a:ext cx="3406325" cy="1738265"/>
          </a:xfrm>
          <a:prstGeom prst="rect">
            <a:avLst/>
          </a:prstGeom>
        </p:spPr>
      </p:pic>
      <p:pic>
        <p:nvPicPr>
          <p:cNvPr id="21" name="Picture 20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88154505-5308-6E44-967F-304A37711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67" y="3497732"/>
            <a:ext cx="1644201" cy="19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3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AE5A-1006-0F40-8072-A34523CBE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97511" cy="1325563"/>
          </a:xfrm>
        </p:spPr>
        <p:txBody>
          <a:bodyPr/>
          <a:lstStyle/>
          <a:p>
            <a:r>
              <a:rPr lang="en-US" dirty="0" err="1"/>
              <a:t>Emtek</a:t>
            </a:r>
            <a:r>
              <a:rPr lang="en-US" dirty="0"/>
              <a:t> and Yale Expressions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6DDE55-430D-EE4A-8E32-786BA38D3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1689" y="1456817"/>
            <a:ext cx="3878213" cy="4809838"/>
          </a:xfrm>
        </p:spPr>
      </p:pic>
      <p:pic>
        <p:nvPicPr>
          <p:cNvPr id="7" name="Picture 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E97C6013-9BD5-4E41-B974-9E5A81307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300" y="5502275"/>
            <a:ext cx="2222500" cy="99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305DAE-802E-B342-B273-978CCBFE5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9902" y="1300584"/>
            <a:ext cx="3884630" cy="49660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FB2BC0-1B55-294A-9039-8E932205C8DA}"/>
              </a:ext>
            </a:extLst>
          </p:cNvPr>
          <p:cNvSpPr txBox="1"/>
          <p:nvPr/>
        </p:nvSpPr>
        <p:spPr>
          <a:xfrm>
            <a:off x="9245618" y="2123768"/>
            <a:ext cx="2222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  Inventory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Ordered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Key alike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Coordinating Finishes &amp; Styles</a:t>
            </a:r>
          </a:p>
        </p:txBody>
      </p:sp>
    </p:spTree>
    <p:extLst>
      <p:ext uri="{BB962C8B-B14F-4D97-AF65-F5344CB8AC3E}">
        <p14:creationId xmlns:p14="http://schemas.microsoft.com/office/powerpoint/2010/main" val="1855316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28612"/>
            <a:ext cx="5120148" cy="809625"/>
          </a:xfrm>
        </p:spPr>
        <p:txBody>
          <a:bodyPr>
            <a:normAutofit fontScale="90000"/>
          </a:bodyPr>
          <a:lstStyle/>
          <a:p>
            <a:r>
              <a:rPr lang="en-US" dirty="0"/>
              <a:t>Yale Residential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62534" y="1544638"/>
            <a:ext cx="2094641" cy="39560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Single/Multifamily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UL Rated Latches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Grade 2 &amp;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Smart Delivery Box</a:t>
            </a:r>
          </a:p>
        </p:txBody>
      </p:sp>
      <p:pic>
        <p:nvPicPr>
          <p:cNvPr id="1034" name="Picture 10" descr="Onshore Sales &amp; Marketing, Inc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52" y="5756007"/>
            <a:ext cx="2218424" cy="99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EB4F69F-F48D-C740-91ED-9D90C1C3C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60" y="948113"/>
            <a:ext cx="2815910" cy="363469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16A2FD3D-FA52-F248-8AFA-83FCF5DE1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39" y="948113"/>
            <a:ext cx="2805877" cy="3634690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DD3F4CD-6ABA-E945-A31B-348D1E36BB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" y="948114"/>
            <a:ext cx="2804518" cy="3634689"/>
          </a:xfrm>
          <a:prstGeom prst="rect">
            <a:avLst/>
          </a:prstGeom>
        </p:spPr>
      </p:pic>
      <p:pic>
        <p:nvPicPr>
          <p:cNvPr id="11" name="Picture 10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D47A50FD-AF3D-3548-8B9F-01984E74B9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148" y="4299832"/>
            <a:ext cx="1844690" cy="1837413"/>
          </a:xfrm>
          <a:prstGeom prst="rect">
            <a:avLst/>
          </a:prstGeom>
        </p:spPr>
      </p:pic>
      <p:pic>
        <p:nvPicPr>
          <p:cNvPr id="13" name="Picture 12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AD62074-528D-0742-91AE-EE3E619FB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627" y="4200117"/>
            <a:ext cx="1550702" cy="186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2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28612"/>
            <a:ext cx="5370871" cy="809625"/>
          </a:xfrm>
        </p:spPr>
        <p:txBody>
          <a:bodyPr>
            <a:normAutofit fontScale="90000"/>
          </a:bodyPr>
          <a:lstStyle/>
          <a:p>
            <a:r>
              <a:rPr lang="en-US" dirty="0"/>
              <a:t>Moen Accessories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14154" y="1544638"/>
            <a:ext cx="2043021" cy="39560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Faucet Matching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Stand Alone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Curved Shower Rods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Decorative Grab Bars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Lighting</a:t>
            </a:r>
          </a:p>
        </p:txBody>
      </p:sp>
      <p:pic>
        <p:nvPicPr>
          <p:cNvPr id="1034" name="Picture 10" descr="Onshore Sales &amp; Marketing, Inc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52" y="5756007"/>
            <a:ext cx="2218424" cy="99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wall, indoor, sink, furniture&#10;&#10;Description automatically generated">
            <a:extLst>
              <a:ext uri="{FF2B5EF4-FFF2-40B4-BE49-F238E27FC236}">
                <a16:creationId xmlns:a16="http://schemas.microsoft.com/office/drawing/2014/main" id="{BFACC538-568E-1344-A40D-A8CFA59AC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85" y="989451"/>
            <a:ext cx="3933561" cy="2278920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CF7915-6B78-A04E-9BC1-F311B0DBF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30" y="948486"/>
            <a:ext cx="4371755" cy="3048812"/>
          </a:xfrm>
          <a:prstGeom prst="rect">
            <a:avLst/>
          </a:prstGeom>
        </p:spPr>
      </p:pic>
      <p:pic>
        <p:nvPicPr>
          <p:cNvPr id="9" name="Picture 8" descr="A picture containing indoor, floor, room, bathroom&#10;&#10;Description automatically generated">
            <a:extLst>
              <a:ext uri="{FF2B5EF4-FFF2-40B4-BE49-F238E27FC236}">
                <a16:creationId xmlns:a16="http://schemas.microsoft.com/office/drawing/2014/main" id="{EAFFF798-8343-E941-84FA-3D2E79862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06" y="3807546"/>
            <a:ext cx="2864904" cy="1904004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27F024E6-ADED-704C-9436-E80F09D4F5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10" y="3807546"/>
            <a:ext cx="3165419" cy="2170157"/>
          </a:xfrm>
          <a:prstGeom prst="rect">
            <a:avLst/>
          </a:prstGeom>
        </p:spPr>
      </p:pic>
      <p:pic>
        <p:nvPicPr>
          <p:cNvPr id="13" name="Picture 12" descr="A bathroom with a sink toilet and towels&#10;&#10;Description automatically generated with low confidence">
            <a:extLst>
              <a:ext uri="{FF2B5EF4-FFF2-40B4-BE49-F238E27FC236}">
                <a16:creationId xmlns:a16="http://schemas.microsoft.com/office/drawing/2014/main" id="{62164707-3E66-C54F-913D-EC2903FB0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04" y="3268371"/>
            <a:ext cx="3402748" cy="2306307"/>
          </a:xfrm>
          <a:prstGeom prst="rect">
            <a:avLst/>
          </a:prstGeom>
        </p:spPr>
      </p:pic>
      <p:pic>
        <p:nvPicPr>
          <p:cNvPr id="15" name="Picture 14" descr="Arrow&#10;&#10;Description automatically generated">
            <a:extLst>
              <a:ext uri="{FF2B5EF4-FFF2-40B4-BE49-F238E27FC236}">
                <a16:creationId xmlns:a16="http://schemas.microsoft.com/office/drawing/2014/main" id="{35D55163-34D7-E742-A0EB-EFCE1C3ED6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47" y="1734441"/>
            <a:ext cx="1277000" cy="1277000"/>
          </a:xfrm>
          <a:prstGeom prst="rect">
            <a:avLst/>
          </a:prstGeom>
        </p:spPr>
      </p:pic>
      <p:pic>
        <p:nvPicPr>
          <p:cNvPr id="17" name="Picture 16" descr="A wooden axe with a wooden handle&#10;&#10;Description automatically generated with low confidence">
            <a:extLst>
              <a:ext uri="{FF2B5EF4-FFF2-40B4-BE49-F238E27FC236}">
                <a16:creationId xmlns:a16="http://schemas.microsoft.com/office/drawing/2014/main" id="{5020E6FA-35B3-AB48-9062-63440BEF2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51" y="0"/>
            <a:ext cx="1064313" cy="1064313"/>
          </a:xfrm>
          <a:prstGeom prst="rect">
            <a:avLst/>
          </a:prstGeom>
        </p:spPr>
      </p:pic>
      <p:pic>
        <p:nvPicPr>
          <p:cNvPr id="19" name="Picture 18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CB190E7D-6D5D-3043-AB3C-D9D313E785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46" y="434393"/>
            <a:ext cx="1276999" cy="1276999"/>
          </a:xfrm>
          <a:prstGeom prst="rect">
            <a:avLst/>
          </a:prstGeom>
        </p:spPr>
      </p:pic>
      <p:pic>
        <p:nvPicPr>
          <p:cNvPr id="21" name="Picture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1B54EE6-589F-FE48-9126-0C50BD13A2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165" y="5574678"/>
            <a:ext cx="2443521" cy="11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08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28612"/>
            <a:ext cx="3876675" cy="809625"/>
          </a:xfrm>
        </p:spPr>
        <p:txBody>
          <a:bodyPr>
            <a:normAutofit fontScale="90000"/>
          </a:bodyPr>
          <a:lstStyle/>
          <a:p>
            <a:r>
              <a:rPr lang="en-US" dirty="0"/>
              <a:t>Jensen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38259" y="2092223"/>
            <a:ext cx="2398669" cy="454102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Good, Better, Best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Stainless Steel, Metal, &amp; Plastic bodies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Framed, Polished,&amp; Beveled Edged Mirrors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34" name="Picture 10" descr="Onshore Sales &amp; Marketing, Inc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52" y="5756007"/>
            <a:ext cx="2218424" cy="99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D935B28-CC55-DB4C-B458-5B519BC1C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25" y="3377403"/>
            <a:ext cx="1501388" cy="2378604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397938C-4DD5-6F4C-A92F-DC717FFEB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41" y="3074995"/>
            <a:ext cx="1382172" cy="2575476"/>
          </a:xfrm>
          <a:prstGeom prst="rect">
            <a:avLst/>
          </a:prstGeom>
        </p:spPr>
      </p:pic>
      <p:pic>
        <p:nvPicPr>
          <p:cNvPr id="9" name="Picture 8" descr="A picture containing text, wall, indoor, room&#10;&#10;Description automatically generated">
            <a:extLst>
              <a:ext uri="{FF2B5EF4-FFF2-40B4-BE49-F238E27FC236}">
                <a16:creationId xmlns:a16="http://schemas.microsoft.com/office/drawing/2014/main" id="{1545D473-9F11-9B41-B8FF-D2493C4D4B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50" y="419219"/>
            <a:ext cx="2398669" cy="2355726"/>
          </a:xfrm>
          <a:prstGeom prst="rect">
            <a:avLst/>
          </a:prstGeom>
        </p:spPr>
      </p:pic>
      <p:pic>
        <p:nvPicPr>
          <p:cNvPr id="11" name="Picture 10" descr="A bathroom sink with a mirror&#10;&#10;Description automatically generated with low confidence">
            <a:extLst>
              <a:ext uri="{FF2B5EF4-FFF2-40B4-BE49-F238E27FC236}">
                <a16:creationId xmlns:a16="http://schemas.microsoft.com/office/drawing/2014/main" id="{102ED833-7B98-C64A-800F-5A1B9DAAC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30" y="2774945"/>
            <a:ext cx="1491013" cy="2908012"/>
          </a:xfrm>
          <a:prstGeom prst="rect">
            <a:avLst/>
          </a:prstGeom>
        </p:spPr>
      </p:pic>
      <p:pic>
        <p:nvPicPr>
          <p:cNvPr id="13" name="Picture 12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8F25135B-B955-9B40-A187-D37EE01AF1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09" y="3480598"/>
            <a:ext cx="1656370" cy="2202359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8A75EE84-CBAF-734A-BB86-F131D89FB7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5" y="1138237"/>
            <a:ext cx="3398625" cy="2239166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C03AF04-3DEF-D344-9DD4-209404165F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27" y="1068550"/>
            <a:ext cx="2175023" cy="157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0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28612"/>
            <a:ext cx="3876675" cy="80962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Closetmaid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96136" y="1542691"/>
            <a:ext cx="2087072" cy="348198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Good, Better, Best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11 </a:t>
            </a:r>
            <a:r>
              <a:rPr lang="en-US" sz="1700" dirty="0" err="1"/>
              <a:t>MasterSuite</a:t>
            </a:r>
            <a:r>
              <a:rPr lang="en-US" sz="1700" dirty="0"/>
              <a:t> finishes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Evo Adjustability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Design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34" name="Picture 10" descr="Onshore Sales &amp; Marketing, Inc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52" y="5756007"/>
            <a:ext cx="2218424" cy="99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3733654-4FB4-464F-8617-AFAC254AB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35" y="987206"/>
            <a:ext cx="2311400" cy="2984500"/>
          </a:xfrm>
          <a:prstGeom prst="rect">
            <a:avLst/>
          </a:prstGeom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53243B0-DF0B-8941-B0AF-78B626472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75" y="953856"/>
            <a:ext cx="2483040" cy="3017849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B9C4A6D-C45D-264C-AFA0-56E0A206F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9" y="966557"/>
            <a:ext cx="2438400" cy="2997200"/>
          </a:xfrm>
          <a:prstGeom prst="rect">
            <a:avLst/>
          </a:prstGeom>
        </p:spPr>
      </p:pic>
      <p:pic>
        <p:nvPicPr>
          <p:cNvPr id="11" name="Picture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20649F4-1BB3-7C47-87FA-64B0B68A8E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537" y="111211"/>
            <a:ext cx="1909705" cy="1425153"/>
          </a:xfrm>
          <a:prstGeom prst="rect">
            <a:avLst/>
          </a:prstGeom>
        </p:spPr>
      </p:pic>
      <p:pic>
        <p:nvPicPr>
          <p:cNvPr id="17" name="Picture 16" descr="A picture containing indoor, furniture, white&#10;&#10;Description automatically generated">
            <a:extLst>
              <a:ext uri="{FF2B5EF4-FFF2-40B4-BE49-F238E27FC236}">
                <a16:creationId xmlns:a16="http://schemas.microsoft.com/office/drawing/2014/main" id="{006D41C0-76DD-7841-9D7B-FEB8A49A97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73" y="3520717"/>
            <a:ext cx="1253399" cy="1828234"/>
          </a:xfrm>
          <a:prstGeom prst="rect">
            <a:avLst/>
          </a:prstGeom>
        </p:spPr>
      </p:pic>
      <p:pic>
        <p:nvPicPr>
          <p:cNvPr id="19" name="Picture 18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7A8C4A73-DCF4-9E4E-94C7-9E5794551C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95" y="3509989"/>
            <a:ext cx="1645330" cy="2183425"/>
          </a:xfrm>
          <a:prstGeom prst="rect">
            <a:avLst/>
          </a:prstGeom>
        </p:spPr>
      </p:pic>
      <p:pic>
        <p:nvPicPr>
          <p:cNvPr id="21" name="Picture 20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2961323B-0D3F-CF4E-827C-ECB425196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89" y="4867338"/>
            <a:ext cx="1861189" cy="1468171"/>
          </a:xfrm>
          <a:prstGeom prst="rect">
            <a:avLst/>
          </a:prstGeom>
        </p:spPr>
      </p:pic>
      <p:pic>
        <p:nvPicPr>
          <p:cNvPr id="23" name="Picture 22" descr="A picture containing indoor, floor, bedroom&#10;&#10;Description automatically generated">
            <a:extLst>
              <a:ext uri="{FF2B5EF4-FFF2-40B4-BE49-F238E27FC236}">
                <a16:creationId xmlns:a16="http://schemas.microsoft.com/office/drawing/2014/main" id="{988132A6-AF53-3746-ACC2-8D8847E6DA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03" y="3312948"/>
            <a:ext cx="1863706" cy="2185794"/>
          </a:xfrm>
          <a:prstGeom prst="rect">
            <a:avLst/>
          </a:prstGeom>
        </p:spPr>
      </p:pic>
      <p:pic>
        <p:nvPicPr>
          <p:cNvPr id="25" name="Picture 24" descr="A picture containing floor, indoor, shelf, furniture&#10;&#10;Description automatically generated">
            <a:extLst>
              <a:ext uri="{FF2B5EF4-FFF2-40B4-BE49-F238E27FC236}">
                <a16:creationId xmlns:a16="http://schemas.microsoft.com/office/drawing/2014/main" id="{D812B928-AF00-9340-80D4-DF1C1CFC88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92" y="4065604"/>
            <a:ext cx="2504401" cy="2185794"/>
          </a:xfrm>
          <a:prstGeom prst="rect">
            <a:avLst/>
          </a:prstGeom>
        </p:spPr>
      </p:pic>
      <p:pic>
        <p:nvPicPr>
          <p:cNvPr id="27" name="Picture 26" descr="A closet full of clothes&#10;&#10;Description automatically generated with medium confidence">
            <a:extLst>
              <a:ext uri="{FF2B5EF4-FFF2-40B4-BE49-F238E27FC236}">
                <a16:creationId xmlns:a16="http://schemas.microsoft.com/office/drawing/2014/main" id="{BB1DED13-8321-4D45-87AF-99267484D1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9821" y="3728227"/>
            <a:ext cx="1072627" cy="2142567"/>
          </a:xfrm>
          <a:prstGeom prst="rect">
            <a:avLst/>
          </a:prstGeom>
        </p:spPr>
      </p:pic>
      <p:pic>
        <p:nvPicPr>
          <p:cNvPr id="29" name="Picture 28" descr="A picture containing indoor, appliance, different&#10;&#10;Description automatically generated">
            <a:extLst>
              <a:ext uri="{FF2B5EF4-FFF2-40B4-BE49-F238E27FC236}">
                <a16:creationId xmlns:a16="http://schemas.microsoft.com/office/drawing/2014/main" id="{C31BAA16-5951-1140-9994-EC50A055AF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9601" y="3782295"/>
            <a:ext cx="1713292" cy="2468522"/>
          </a:xfrm>
          <a:prstGeom prst="rect">
            <a:avLst/>
          </a:prstGeom>
        </p:spPr>
      </p:pic>
      <p:pic>
        <p:nvPicPr>
          <p:cNvPr id="31" name="Picture 30" descr="A picture containing text, indoor, counter, cluttered&#10;&#10;Description automatically generated">
            <a:extLst>
              <a:ext uri="{FF2B5EF4-FFF2-40B4-BE49-F238E27FC236}">
                <a16:creationId xmlns:a16="http://schemas.microsoft.com/office/drawing/2014/main" id="{5C205EAB-8CA8-9943-B3B0-59DED938A3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8311" y="3266317"/>
            <a:ext cx="1182580" cy="246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66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28612"/>
            <a:ext cx="3876675" cy="80962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Ez</a:t>
            </a:r>
            <a:r>
              <a:rPr lang="en-US" dirty="0"/>
              <a:t> Concept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40292" y="1544638"/>
            <a:ext cx="2016883" cy="39560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Contemporary &amp; Clean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Fire 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Concealed Hinges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034" name="Picture 10" descr="Onshore Sales &amp; Marketing, Inc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52" y="5756007"/>
            <a:ext cx="2218424" cy="99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EA0613F-1713-444D-8E65-97777CA31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4" y="1138237"/>
            <a:ext cx="7270396" cy="2544938"/>
          </a:xfrm>
          <a:prstGeom prst="rect">
            <a:avLst/>
          </a:prstGeom>
        </p:spPr>
      </p:pic>
      <p:pic>
        <p:nvPicPr>
          <p:cNvPr id="7" name="Picture 6" descr="A kitchen with a table and chairs&#10;&#10;Description automatically generated with low confidence">
            <a:extLst>
              <a:ext uri="{FF2B5EF4-FFF2-40B4-BE49-F238E27FC236}">
                <a16:creationId xmlns:a16="http://schemas.microsoft.com/office/drawing/2014/main" id="{10CC0A82-C684-8C4A-BE2D-7FFC46BECA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72" y="293239"/>
            <a:ext cx="4598424" cy="1445867"/>
          </a:xfrm>
          <a:prstGeom prst="rect">
            <a:avLst/>
          </a:prstGeom>
        </p:spPr>
      </p:pic>
      <p:pic>
        <p:nvPicPr>
          <p:cNvPr id="9" name="Picture 8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7EAD8BCA-F666-7345-A6B4-36C10548E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11" y="3558157"/>
            <a:ext cx="1907073" cy="2538793"/>
          </a:xfrm>
          <a:prstGeom prst="rect">
            <a:avLst/>
          </a:prstGeom>
        </p:spPr>
      </p:pic>
      <p:pic>
        <p:nvPicPr>
          <p:cNvPr id="11" name="Picture 10" descr="A picture containing wall, indoor, wardrobe&#10;&#10;Description automatically generated">
            <a:extLst>
              <a:ext uri="{FF2B5EF4-FFF2-40B4-BE49-F238E27FC236}">
                <a16:creationId xmlns:a16="http://schemas.microsoft.com/office/drawing/2014/main" id="{5AFD31E2-9013-684D-8A5D-DFB8098AD5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410" y="889860"/>
            <a:ext cx="2016882" cy="2793315"/>
          </a:xfrm>
          <a:prstGeom prst="rect">
            <a:avLst/>
          </a:prstGeom>
        </p:spPr>
      </p:pic>
      <p:pic>
        <p:nvPicPr>
          <p:cNvPr id="13" name="Picture 12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20ADCA2C-3890-AB4D-9726-50B2EC18FE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6" y="4183057"/>
            <a:ext cx="2285467" cy="1109950"/>
          </a:xfrm>
          <a:prstGeom prst="rect">
            <a:avLst/>
          </a:prstGeom>
        </p:spPr>
      </p:pic>
      <p:pic>
        <p:nvPicPr>
          <p:cNvPr id="15" name="Picture 14" descr="A picture containing text, case, building material&#10;&#10;Description automatically generated">
            <a:extLst>
              <a:ext uri="{FF2B5EF4-FFF2-40B4-BE49-F238E27FC236}">
                <a16:creationId xmlns:a16="http://schemas.microsoft.com/office/drawing/2014/main" id="{9D5B5135-3248-4C45-AA20-8EDB303A01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833" y="3628901"/>
            <a:ext cx="1515178" cy="1664106"/>
          </a:xfrm>
          <a:prstGeom prst="rect">
            <a:avLst/>
          </a:prstGeom>
        </p:spPr>
      </p:pic>
      <p:pic>
        <p:nvPicPr>
          <p:cNvPr id="19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27E83573-147F-7841-937E-1C897E077A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016" y="3683175"/>
            <a:ext cx="2513343" cy="279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34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1780</TotalTime>
  <Words>222</Words>
  <Application>Microsoft Macintosh PowerPoint</Application>
  <PresentationFormat>Widescreen</PresentationFormat>
  <Paragraphs>73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OSM PROUDLY REPRESENTS THESE FINE MANUFACTURERS: </vt:lpstr>
      <vt:lpstr>Emtek</vt:lpstr>
      <vt:lpstr>Yale Expressions</vt:lpstr>
      <vt:lpstr>Emtek and Yale Expressions</vt:lpstr>
      <vt:lpstr>Yale Residential</vt:lpstr>
      <vt:lpstr>Moen Accessories</vt:lpstr>
      <vt:lpstr>Jensen</vt:lpstr>
      <vt:lpstr>Closetmaid</vt:lpstr>
      <vt:lpstr>Ez Concept</vt:lpstr>
      <vt:lpstr>Precision Frameworks</vt:lpstr>
      <vt:lpstr>Dimplex</vt:lpstr>
      <vt:lpstr>Dimplex</vt:lpstr>
      <vt:lpstr>PH Door Decor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Mann, Stuart</dc:creator>
  <cp:keywords>class='Internal'</cp:keywords>
  <cp:lastModifiedBy>Jeffrey Hogan</cp:lastModifiedBy>
  <cp:revision>43</cp:revision>
  <dcterms:created xsi:type="dcterms:W3CDTF">2021-01-25T16:23:06Z</dcterms:created>
  <dcterms:modified xsi:type="dcterms:W3CDTF">2021-03-25T17:26:21Z</dcterms:modified>
</cp:coreProperties>
</file>